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7" r:id="rId2"/>
    <p:sldId id="339" r:id="rId3"/>
    <p:sldId id="342" r:id="rId4"/>
    <p:sldId id="341" r:id="rId5"/>
    <p:sldId id="337" r:id="rId6"/>
    <p:sldId id="311" r:id="rId7"/>
    <p:sldId id="334" r:id="rId8"/>
    <p:sldId id="340" r:id="rId9"/>
    <p:sldId id="321" r:id="rId10"/>
    <p:sldId id="348" r:id="rId11"/>
    <p:sldId id="350" r:id="rId12"/>
    <p:sldId id="349" r:id="rId13"/>
    <p:sldId id="355" r:id="rId14"/>
    <p:sldId id="357" r:id="rId15"/>
    <p:sldId id="356" r:id="rId16"/>
    <p:sldId id="358" r:id="rId17"/>
    <p:sldId id="359" r:id="rId18"/>
    <p:sldId id="364" r:id="rId19"/>
    <p:sldId id="279" r:id="rId20"/>
    <p:sldId id="294" r:id="rId21"/>
    <p:sldId id="343" r:id="rId22"/>
    <p:sldId id="284"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2" autoAdjust="0"/>
    <p:restoredTop sz="88277" autoAdjust="0"/>
  </p:normalViewPr>
  <p:slideViewPr>
    <p:cSldViewPr>
      <p:cViewPr>
        <p:scale>
          <a:sx n="80" d="100"/>
          <a:sy n="80" d="100"/>
        </p:scale>
        <p:origin x="-1080" y="-7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806162-97FF-4D36-AB21-CAE7493FC18E}" type="slidenum">
              <a:rPr lang="en-US" altLang="en-US"/>
              <a:pPr>
                <a:defRPr/>
              </a:pPr>
              <a:t>‹#›</a:t>
            </a:fld>
            <a:endParaRPr lang="en-US" altLang="en-US"/>
          </a:p>
        </p:txBody>
      </p:sp>
    </p:spTree>
    <p:extLst>
      <p:ext uri="{BB962C8B-B14F-4D97-AF65-F5344CB8AC3E}">
        <p14:creationId xmlns:p14="http://schemas.microsoft.com/office/powerpoint/2010/main" val="42032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BB8D93-5F13-4225-BE47-27856FDFAEF3}" type="slidenum">
              <a:rPr lang="en-GB" altLang="en-US"/>
              <a:pPr>
                <a:defRPr/>
              </a:pPr>
              <a:t>‹#›</a:t>
            </a:fld>
            <a:endParaRPr lang="en-GB" altLang="en-US"/>
          </a:p>
        </p:txBody>
      </p:sp>
    </p:spTree>
    <p:extLst>
      <p:ext uri="{BB962C8B-B14F-4D97-AF65-F5344CB8AC3E}">
        <p14:creationId xmlns:p14="http://schemas.microsoft.com/office/powerpoint/2010/main" val="391932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C68EC-119A-4D67-A51F-B75351B60908}" type="slidenum">
              <a:rPr lang="en-GB" altLang="en-US"/>
              <a:pPr/>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0392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8"/>
          <p:cNvSpPr>
            <a:spLocks/>
          </p:cNvSpPr>
          <p:nvPr/>
        </p:nvSpPr>
        <p:spPr bwMode="auto">
          <a:xfrm>
            <a:off x="-33338" y="-33338"/>
            <a:ext cx="9577388" cy="6818313"/>
          </a:xfrm>
          <a:custGeom>
            <a:avLst/>
            <a:gdLst>
              <a:gd name="T0" fmla="*/ 7938 w 6033"/>
              <a:gd name="T1" fmla="*/ 0 h 4295"/>
              <a:gd name="T2" fmla="*/ 9210675 w 6033"/>
              <a:gd name="T3" fmla="*/ 22225 h 4295"/>
              <a:gd name="T4" fmla="*/ 9210675 w 6033"/>
              <a:gd name="T5" fmla="*/ 6199188 h 4295"/>
              <a:gd name="T6" fmla="*/ 8042275 w 6033"/>
              <a:gd name="T7" fmla="*/ 3733800 h 4295"/>
              <a:gd name="T8" fmla="*/ 0 w 6033"/>
              <a:gd name="T9" fmla="*/ 4930775 h 4295"/>
              <a:gd name="T10" fmla="*/ 7938 w 6033"/>
              <a:gd name="T11" fmla="*/ 0 h 4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3" h="4295">
                <a:moveTo>
                  <a:pt x="5" y="0"/>
                </a:moveTo>
                <a:lnTo>
                  <a:pt x="5802" y="14"/>
                </a:lnTo>
                <a:lnTo>
                  <a:pt x="5802" y="3905"/>
                </a:lnTo>
                <a:cubicBezTo>
                  <a:pt x="5679" y="4295"/>
                  <a:pt x="6033" y="2484"/>
                  <a:pt x="5066" y="2352"/>
                </a:cubicBezTo>
                <a:cubicBezTo>
                  <a:pt x="4099" y="2221"/>
                  <a:pt x="843" y="3497"/>
                  <a:pt x="0" y="3106"/>
                </a:cubicBezTo>
                <a:lnTo>
                  <a:pt x="5" y="0"/>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grpSp>
        <p:nvGrpSpPr>
          <p:cNvPr id="5" name="Group 93"/>
          <p:cNvGrpSpPr>
            <a:grpSpLocks/>
          </p:cNvGrpSpPr>
          <p:nvPr/>
        </p:nvGrpSpPr>
        <p:grpSpPr bwMode="auto">
          <a:xfrm>
            <a:off x="6076950" y="152400"/>
            <a:ext cx="2846388" cy="3313113"/>
            <a:chOff x="3107" y="1003"/>
            <a:chExt cx="2495" cy="2903"/>
          </a:xfrm>
        </p:grpSpPr>
        <p:grpSp>
          <p:nvGrpSpPr>
            <p:cNvPr id="6" name="Group 84"/>
            <p:cNvGrpSpPr>
              <a:grpSpLocks/>
            </p:cNvGrpSpPr>
            <p:nvPr userDrawn="1"/>
          </p:nvGrpSpPr>
          <p:grpSpPr bwMode="auto">
            <a:xfrm>
              <a:off x="3107" y="2001"/>
              <a:ext cx="1905" cy="1905"/>
              <a:chOff x="1655" y="3067"/>
              <a:chExt cx="975" cy="975"/>
            </a:xfrm>
          </p:grpSpPr>
          <p:sp>
            <p:nvSpPr>
              <p:cNvPr id="13" name="AutoShape 85"/>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4" name="AutoShape 86"/>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7" name="Group 87"/>
            <p:cNvGrpSpPr>
              <a:grpSpLocks/>
            </p:cNvGrpSpPr>
            <p:nvPr userDrawn="1"/>
          </p:nvGrpSpPr>
          <p:grpSpPr bwMode="auto">
            <a:xfrm>
              <a:off x="4921" y="2228"/>
              <a:ext cx="567" cy="567"/>
              <a:chOff x="1655" y="3067"/>
              <a:chExt cx="975" cy="975"/>
            </a:xfrm>
          </p:grpSpPr>
          <p:sp>
            <p:nvSpPr>
              <p:cNvPr id="11" name="AutoShape 88"/>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2" name="AutoShape 89"/>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8" name="Group 90"/>
            <p:cNvGrpSpPr>
              <a:grpSpLocks/>
            </p:cNvGrpSpPr>
            <p:nvPr userDrawn="1"/>
          </p:nvGrpSpPr>
          <p:grpSpPr bwMode="auto">
            <a:xfrm>
              <a:off x="4309" y="1003"/>
              <a:ext cx="1293" cy="1293"/>
              <a:chOff x="1655" y="3067"/>
              <a:chExt cx="975" cy="975"/>
            </a:xfrm>
          </p:grpSpPr>
          <p:sp>
            <p:nvSpPr>
              <p:cNvPr id="9" name="AutoShape 91"/>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 name="AutoShape 92"/>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4102" name="Rectangle 6"/>
          <p:cNvSpPr>
            <a:spLocks noGrp="1" noChangeArrowheads="1"/>
          </p:cNvSpPr>
          <p:nvPr>
            <p:ph type="ctrTitle"/>
          </p:nvPr>
        </p:nvSpPr>
        <p:spPr>
          <a:xfrm>
            <a:off x="792163" y="1881188"/>
            <a:ext cx="5580062" cy="1655762"/>
          </a:xfrm>
        </p:spPr>
        <p:txBody>
          <a:bodyPr/>
          <a:lstStyle>
            <a:lvl1pPr>
              <a:defRPr/>
            </a:lvl1pPr>
          </a:lstStyle>
          <a:p>
            <a:pPr lvl="0"/>
            <a:r>
              <a:rPr lang="en-US" altLang="en-US" noProof="0" smtClean="0"/>
              <a:t>Click to edit Master title style</a:t>
            </a:r>
          </a:p>
        </p:txBody>
      </p:sp>
      <p:sp>
        <p:nvSpPr>
          <p:cNvPr id="4103" name="Rectangle 7"/>
          <p:cNvSpPr>
            <a:spLocks noGrp="1" noChangeArrowheads="1"/>
          </p:cNvSpPr>
          <p:nvPr>
            <p:ph type="subTitle" idx="1"/>
          </p:nvPr>
        </p:nvSpPr>
        <p:spPr>
          <a:xfrm>
            <a:off x="4500563" y="4689475"/>
            <a:ext cx="4319587" cy="1355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buFontTx/>
              <a:buNone/>
              <a:defRPr sz="2000"/>
            </a:lvl1pPr>
          </a:lstStyle>
          <a:p>
            <a:pPr lvl="0"/>
            <a:r>
              <a:rPr lang="en-US" altLang="en-US" noProof="0" smtClean="0"/>
              <a:t>Click to edit Master subtitle style</a:t>
            </a:r>
          </a:p>
        </p:txBody>
      </p:sp>
      <p:sp>
        <p:nvSpPr>
          <p:cNvPr id="15" name="Rectangle 11"/>
          <p:cNvSpPr>
            <a:spLocks noGrp="1" noChangeArrowheads="1"/>
          </p:cNvSpPr>
          <p:nvPr>
            <p:ph type="dt" sz="half" idx="10"/>
          </p:nvPr>
        </p:nvSpPr>
        <p:spPr>
          <a:xfrm>
            <a:off x="457200" y="6605588"/>
            <a:ext cx="2133600" cy="279400"/>
          </a:xfrm>
        </p:spPr>
        <p:txBody>
          <a:bodyPr/>
          <a:lstStyle>
            <a:lvl1pPr>
              <a:defRPr smtClean="0"/>
            </a:lvl1pPr>
          </a:lstStyle>
          <a:p>
            <a:pPr>
              <a:defRPr/>
            </a:pPr>
            <a:endParaRPr lang="en-US" altLang="en-US"/>
          </a:p>
        </p:txBody>
      </p:sp>
      <p:sp>
        <p:nvSpPr>
          <p:cNvPr id="1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7" name="Rectangle 13"/>
          <p:cNvSpPr>
            <a:spLocks noGrp="1" noChangeArrowheads="1"/>
          </p:cNvSpPr>
          <p:nvPr>
            <p:ph type="sldNum" sz="quarter" idx="12"/>
          </p:nvPr>
        </p:nvSpPr>
        <p:spPr>
          <a:xfrm>
            <a:off x="6877050" y="6605588"/>
            <a:ext cx="2133600" cy="279400"/>
          </a:xfrm>
        </p:spPr>
        <p:txBody>
          <a:bodyPr/>
          <a:lstStyle>
            <a:lvl1pPr>
              <a:defRPr smtClean="0"/>
            </a:lvl1pPr>
          </a:lstStyle>
          <a:p>
            <a:pPr>
              <a:defRPr/>
            </a:pPr>
            <a:fld id="{344C79CE-829D-49EA-9002-D6F3E21A1F03}" type="slidenum">
              <a:rPr lang="en-US" altLang="en-US"/>
              <a:pPr>
                <a:defRPr/>
              </a:pPr>
              <a:t>‹#›</a:t>
            </a:fld>
            <a:endParaRPr lang="en-US" altLang="en-US"/>
          </a:p>
        </p:txBody>
      </p:sp>
    </p:spTree>
    <p:extLst>
      <p:ext uri="{BB962C8B-B14F-4D97-AF65-F5344CB8AC3E}">
        <p14:creationId xmlns:p14="http://schemas.microsoft.com/office/powerpoint/2010/main" val="57891894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57C98C3-23EE-4460-A84B-26B71B4E4F66}" type="slidenum">
              <a:rPr lang="en-US" altLang="en-US"/>
              <a:pPr>
                <a:defRPr/>
              </a:pPr>
              <a:t>‹#›</a:t>
            </a:fld>
            <a:endParaRPr lang="en-US" altLang="en-US"/>
          </a:p>
        </p:txBody>
      </p:sp>
    </p:spTree>
    <p:extLst>
      <p:ext uri="{BB962C8B-B14F-4D97-AF65-F5344CB8AC3E}">
        <p14:creationId xmlns:p14="http://schemas.microsoft.com/office/powerpoint/2010/main" val="411970500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59C17ED-E06D-4FF9-B632-4B43FE4E80A1}" type="slidenum">
              <a:rPr lang="en-US" altLang="en-US"/>
              <a:pPr>
                <a:defRPr/>
              </a:pPr>
              <a:t>‹#›</a:t>
            </a:fld>
            <a:endParaRPr lang="en-US" altLang="en-US"/>
          </a:p>
        </p:txBody>
      </p:sp>
    </p:spTree>
    <p:extLst>
      <p:ext uri="{BB962C8B-B14F-4D97-AF65-F5344CB8AC3E}">
        <p14:creationId xmlns:p14="http://schemas.microsoft.com/office/powerpoint/2010/main" val="196234273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EADE39-D4B6-48B0-89FA-06BC594C0324}" type="slidenum">
              <a:rPr lang="en-US" altLang="en-US"/>
              <a:pPr>
                <a:defRPr/>
              </a:pPr>
              <a:t>‹#›</a:t>
            </a:fld>
            <a:endParaRPr lang="en-US" altLang="en-US"/>
          </a:p>
        </p:txBody>
      </p:sp>
    </p:spTree>
    <p:extLst>
      <p:ext uri="{BB962C8B-B14F-4D97-AF65-F5344CB8AC3E}">
        <p14:creationId xmlns:p14="http://schemas.microsoft.com/office/powerpoint/2010/main" val="316470870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275BBEA-F95F-4B59-9595-EFCE77FAA266}" type="slidenum">
              <a:rPr lang="en-US" altLang="en-US"/>
              <a:pPr>
                <a:defRPr/>
              </a:pPr>
              <a:t>‹#›</a:t>
            </a:fld>
            <a:endParaRPr lang="en-US" altLang="en-US"/>
          </a:p>
        </p:txBody>
      </p:sp>
    </p:spTree>
    <p:extLst>
      <p:ext uri="{BB962C8B-B14F-4D97-AF65-F5344CB8AC3E}">
        <p14:creationId xmlns:p14="http://schemas.microsoft.com/office/powerpoint/2010/main" val="2863186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2D4B42-94E6-4755-97CC-E880542A0C3A}" type="slidenum">
              <a:rPr lang="en-US" altLang="en-US"/>
              <a:pPr>
                <a:defRPr/>
              </a:pPr>
              <a:t>‹#›</a:t>
            </a:fld>
            <a:endParaRPr lang="en-US" altLang="en-US"/>
          </a:p>
        </p:txBody>
      </p:sp>
    </p:spTree>
    <p:extLst>
      <p:ext uri="{BB962C8B-B14F-4D97-AF65-F5344CB8AC3E}">
        <p14:creationId xmlns:p14="http://schemas.microsoft.com/office/powerpoint/2010/main" val="40936624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F6F606-55ED-4A14-A715-3B57B184BDDC}" type="slidenum">
              <a:rPr lang="en-US" altLang="en-US"/>
              <a:pPr>
                <a:defRPr/>
              </a:pPr>
              <a:t>‹#›</a:t>
            </a:fld>
            <a:endParaRPr lang="en-US" altLang="en-US"/>
          </a:p>
        </p:txBody>
      </p:sp>
    </p:spTree>
    <p:extLst>
      <p:ext uri="{BB962C8B-B14F-4D97-AF65-F5344CB8AC3E}">
        <p14:creationId xmlns:p14="http://schemas.microsoft.com/office/powerpoint/2010/main" val="20546042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6D01538-7E94-416C-A4FF-BE09BE1A880F}" type="slidenum">
              <a:rPr lang="en-US" altLang="en-US"/>
              <a:pPr>
                <a:defRPr/>
              </a:pPr>
              <a:t>‹#›</a:t>
            </a:fld>
            <a:endParaRPr lang="en-US" altLang="en-US"/>
          </a:p>
        </p:txBody>
      </p:sp>
    </p:spTree>
    <p:extLst>
      <p:ext uri="{BB962C8B-B14F-4D97-AF65-F5344CB8AC3E}">
        <p14:creationId xmlns:p14="http://schemas.microsoft.com/office/powerpoint/2010/main" val="9727039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D14D284-FC78-44B7-A08D-3B40FC26FF6D}" type="slidenum">
              <a:rPr lang="en-US" altLang="en-US"/>
              <a:pPr>
                <a:defRPr/>
              </a:pPr>
              <a:t>‹#›</a:t>
            </a:fld>
            <a:endParaRPr lang="en-US" altLang="en-US"/>
          </a:p>
        </p:txBody>
      </p:sp>
    </p:spTree>
    <p:extLst>
      <p:ext uri="{BB962C8B-B14F-4D97-AF65-F5344CB8AC3E}">
        <p14:creationId xmlns:p14="http://schemas.microsoft.com/office/powerpoint/2010/main" val="17374626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B3FC537-9739-4CF9-943D-E4BEF7FF9793}" type="slidenum">
              <a:rPr lang="en-US" altLang="en-US"/>
              <a:pPr>
                <a:defRPr/>
              </a:pPr>
              <a:t>‹#›</a:t>
            </a:fld>
            <a:endParaRPr lang="en-US" altLang="en-US"/>
          </a:p>
        </p:txBody>
      </p:sp>
    </p:spTree>
    <p:extLst>
      <p:ext uri="{BB962C8B-B14F-4D97-AF65-F5344CB8AC3E}">
        <p14:creationId xmlns:p14="http://schemas.microsoft.com/office/powerpoint/2010/main" val="34584364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C1F3133-3629-4F73-82FF-63ADCCB67B90}" type="slidenum">
              <a:rPr lang="en-US" altLang="en-US"/>
              <a:pPr>
                <a:defRPr/>
              </a:pPr>
              <a:t>‹#›</a:t>
            </a:fld>
            <a:endParaRPr lang="en-US" altLang="en-US"/>
          </a:p>
        </p:txBody>
      </p:sp>
    </p:spTree>
    <p:extLst>
      <p:ext uri="{BB962C8B-B14F-4D97-AF65-F5344CB8AC3E}">
        <p14:creationId xmlns:p14="http://schemas.microsoft.com/office/powerpoint/2010/main" val="54833727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1E6FC25-BCFA-42B0-B523-9385C81A03D5}" type="slidenum">
              <a:rPr lang="en-US" altLang="en-US"/>
              <a:pPr>
                <a:defRPr/>
              </a:pPr>
              <a:t>‹#›</a:t>
            </a:fld>
            <a:endParaRPr lang="en-US" altLang="en-US"/>
          </a:p>
        </p:txBody>
      </p:sp>
    </p:spTree>
    <p:extLst>
      <p:ext uri="{BB962C8B-B14F-4D97-AF65-F5344CB8AC3E}">
        <p14:creationId xmlns:p14="http://schemas.microsoft.com/office/powerpoint/2010/main" val="276163539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BAF26BC-7C50-45A4-9407-C7C893B006E5}" type="slidenum">
              <a:rPr lang="en-US" altLang="en-US"/>
              <a:pPr>
                <a:defRPr/>
              </a:pPr>
              <a:t>‹#›</a:t>
            </a:fld>
            <a:endParaRPr lang="en-US" altLang="en-US"/>
          </a:p>
        </p:txBody>
      </p:sp>
    </p:spTree>
    <p:extLst>
      <p:ext uri="{BB962C8B-B14F-4D97-AF65-F5344CB8AC3E}">
        <p14:creationId xmlns:p14="http://schemas.microsoft.com/office/powerpoint/2010/main" val="34935918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5BFC44E-D56E-4FB9-A9CC-E39F706F5929}" type="slidenum">
              <a:rPr lang="en-US" altLang="en-US"/>
              <a:pPr>
                <a:defRPr/>
              </a:pPr>
              <a:t>‹#›</a:t>
            </a:fld>
            <a:endParaRPr lang="en-US" altLang="en-US"/>
          </a:p>
        </p:txBody>
      </p:sp>
    </p:spTree>
    <p:extLst>
      <p:ext uri="{BB962C8B-B14F-4D97-AF65-F5344CB8AC3E}">
        <p14:creationId xmlns:p14="http://schemas.microsoft.com/office/powerpoint/2010/main" val="423835706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12"/>
          <p:cNvSpPr>
            <a:spLocks/>
          </p:cNvSpPr>
          <p:nvPr/>
        </p:nvSpPr>
        <p:spPr bwMode="auto">
          <a:xfrm>
            <a:off x="-17463" y="6223000"/>
            <a:ext cx="9172576" cy="661988"/>
          </a:xfrm>
          <a:custGeom>
            <a:avLst/>
            <a:gdLst>
              <a:gd name="T0" fmla="*/ 9161463 w 5778"/>
              <a:gd name="T1" fmla="*/ 639763 h 417"/>
              <a:gd name="T2" fmla="*/ 6350 w 5778"/>
              <a:gd name="T3" fmla="*/ 661988 h 417"/>
              <a:gd name="T4" fmla="*/ 0 w 5778"/>
              <a:gd name="T5" fmla="*/ 38100 h 417"/>
              <a:gd name="T6" fmla="*/ 3521075 w 5778"/>
              <a:gd name="T7" fmla="*/ 431800 h 417"/>
              <a:gd name="T8" fmla="*/ 9172576 w 5778"/>
              <a:gd name="T9" fmla="*/ 144463 h 417"/>
              <a:gd name="T10" fmla="*/ 9161463 w 5778"/>
              <a:gd name="T11" fmla="*/ 639763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78" h="417">
                <a:moveTo>
                  <a:pt x="5771" y="403"/>
                </a:moveTo>
                <a:lnTo>
                  <a:pt x="4" y="417"/>
                </a:lnTo>
                <a:lnTo>
                  <a:pt x="0" y="24"/>
                </a:lnTo>
                <a:cubicBezTo>
                  <a:pt x="369" y="0"/>
                  <a:pt x="1255" y="261"/>
                  <a:pt x="2218" y="272"/>
                </a:cubicBezTo>
                <a:cubicBezTo>
                  <a:pt x="3181" y="283"/>
                  <a:pt x="5186" y="69"/>
                  <a:pt x="5778" y="91"/>
                </a:cubicBezTo>
                <a:lnTo>
                  <a:pt x="5771" y="403"/>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88900" dir="5400000" algn="ctr" rotWithShape="0">
                    <a:schemeClr val="bg2"/>
                  </a:outerShdw>
                </a:effectLst>
              </a14:hiddenEffects>
            </a:ext>
          </a:extLst>
        </p:spPr>
        <p:txBody>
          <a:bodyPr/>
          <a:lstStyle/>
          <a:p>
            <a:endParaRPr lang="en-GB"/>
          </a:p>
        </p:txBody>
      </p:sp>
      <p:sp>
        <p:nvSpPr>
          <p:cNvPr id="1027" name="Freeform 111"/>
          <p:cNvSpPr>
            <a:spLocks/>
          </p:cNvSpPr>
          <p:nvPr/>
        </p:nvSpPr>
        <p:spPr bwMode="auto">
          <a:xfrm>
            <a:off x="-33338" y="-44450"/>
            <a:ext cx="9580563" cy="2173288"/>
          </a:xfrm>
          <a:custGeom>
            <a:avLst/>
            <a:gdLst>
              <a:gd name="T0" fmla="*/ 7938 w 6035"/>
              <a:gd name="T1" fmla="*/ 11113 h 1369"/>
              <a:gd name="T2" fmla="*/ 9232900 w 6035"/>
              <a:gd name="T3" fmla="*/ 0 h 1369"/>
              <a:gd name="T4" fmla="*/ 9232900 w 6035"/>
              <a:gd name="T5" fmla="*/ 1982788 h 1369"/>
              <a:gd name="T6" fmla="*/ 8042275 w 6035"/>
              <a:gd name="T7" fmla="*/ 1146175 h 1369"/>
              <a:gd name="T8" fmla="*/ 0 w 6035"/>
              <a:gd name="T9" fmla="*/ 1509713 h 1369"/>
              <a:gd name="T10" fmla="*/ 7938 w 6035"/>
              <a:gd name="T11" fmla="*/ 11113 h 1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5" h="1369">
                <a:moveTo>
                  <a:pt x="5" y="7"/>
                </a:moveTo>
                <a:lnTo>
                  <a:pt x="5816" y="0"/>
                </a:lnTo>
                <a:lnTo>
                  <a:pt x="5816" y="1249"/>
                </a:lnTo>
                <a:cubicBezTo>
                  <a:pt x="5691" y="1369"/>
                  <a:pt x="6035" y="772"/>
                  <a:pt x="5066" y="722"/>
                </a:cubicBezTo>
                <a:cubicBezTo>
                  <a:pt x="4097" y="672"/>
                  <a:pt x="843" y="1070"/>
                  <a:pt x="0" y="951"/>
                </a:cubicBezTo>
                <a:lnTo>
                  <a:pt x="5" y="7"/>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sp>
        <p:nvSpPr>
          <p:cNvPr id="1028"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4"/>
          <p:cNvSpPr>
            <a:spLocks noGrp="1" noChangeArrowheads="1"/>
          </p:cNvSpPr>
          <p:nvPr>
            <p:ph type="dt" sz="half" idx="2"/>
          </p:nvPr>
        </p:nvSpPr>
        <p:spPr bwMode="auto">
          <a:xfrm>
            <a:off x="277813"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7945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48FEA3D-961F-419C-94EA-34DB94B136E6}" type="slidenum">
              <a:rPr lang="en-US" altLang="en-US"/>
              <a:pPr>
                <a:defRPr/>
              </a:pPr>
              <a:t>‹#›</a:t>
            </a:fld>
            <a:endParaRPr lang="en-US" altLang="en-US"/>
          </a:p>
        </p:txBody>
      </p:sp>
      <p:grpSp>
        <p:nvGrpSpPr>
          <p:cNvPr id="1031" name="Group 122"/>
          <p:cNvGrpSpPr>
            <a:grpSpLocks/>
          </p:cNvGrpSpPr>
          <p:nvPr/>
        </p:nvGrpSpPr>
        <p:grpSpPr bwMode="auto">
          <a:xfrm>
            <a:off x="7696200" y="5192713"/>
            <a:ext cx="1236663" cy="1439862"/>
            <a:chOff x="3107" y="1003"/>
            <a:chExt cx="2495" cy="2903"/>
          </a:xfrm>
        </p:grpSpPr>
        <p:grpSp>
          <p:nvGrpSpPr>
            <p:cNvPr id="1033" name="Group 113"/>
            <p:cNvGrpSpPr>
              <a:grpSpLocks/>
            </p:cNvGrpSpPr>
            <p:nvPr userDrawn="1"/>
          </p:nvGrpSpPr>
          <p:grpSpPr bwMode="auto">
            <a:xfrm>
              <a:off x="3107" y="2001"/>
              <a:ext cx="1905" cy="1905"/>
              <a:chOff x="1655" y="3067"/>
              <a:chExt cx="975" cy="975"/>
            </a:xfrm>
          </p:grpSpPr>
          <p:sp>
            <p:nvSpPr>
              <p:cNvPr id="1040" name="AutoShape 114"/>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41" name="AutoShape 115"/>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4" name="Group 116"/>
            <p:cNvGrpSpPr>
              <a:grpSpLocks/>
            </p:cNvGrpSpPr>
            <p:nvPr userDrawn="1"/>
          </p:nvGrpSpPr>
          <p:grpSpPr bwMode="auto">
            <a:xfrm>
              <a:off x="4921" y="2228"/>
              <a:ext cx="567" cy="567"/>
              <a:chOff x="1655" y="3067"/>
              <a:chExt cx="975" cy="975"/>
            </a:xfrm>
          </p:grpSpPr>
          <p:sp>
            <p:nvSpPr>
              <p:cNvPr id="1038" name="AutoShape 117"/>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9" name="AutoShape 118"/>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619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5" name="Group 119"/>
            <p:cNvGrpSpPr>
              <a:grpSpLocks/>
            </p:cNvGrpSpPr>
            <p:nvPr userDrawn="1"/>
          </p:nvGrpSpPr>
          <p:grpSpPr bwMode="auto">
            <a:xfrm>
              <a:off x="4309" y="1003"/>
              <a:ext cx="1293" cy="1293"/>
              <a:chOff x="1655" y="3067"/>
              <a:chExt cx="975" cy="975"/>
            </a:xfrm>
          </p:grpSpPr>
          <p:sp>
            <p:nvSpPr>
              <p:cNvPr id="1036" name="AutoShape 120"/>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7" name="AutoShape 121"/>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1032" name="AutoShape 3"/>
          <p:cNvSpPr>
            <a:spLocks noGrp="1" noChangeArrowheads="1"/>
          </p:cNvSpPr>
          <p:nvPr>
            <p:ph type="body" idx="1"/>
          </p:nvPr>
        </p:nvSpPr>
        <p:spPr bwMode="auto">
          <a:xfrm>
            <a:off x="457200" y="1916113"/>
            <a:ext cx="8291513" cy="3709987"/>
          </a:xfrm>
          <a:prstGeom prst="roundRect">
            <a:avLst>
              <a:gd name="adj" fmla="val 16667"/>
            </a:avLst>
          </a:prstGeom>
          <a:solidFill>
            <a:schemeClr val="accent1">
              <a:alpha val="30196"/>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rtl="1" eaLnBrk="1" hangingPunct="1"/>
            <a:r>
              <a:rPr lang="fa-IR" altLang="en-US" sz="2400" dirty="0" smtClean="0">
                <a:cs typeface="B Koodak" pitchFamily="2" charset="-78"/>
              </a:rPr>
              <a:t>گزارش عملکرد کارشناس هماهنگ کننده ایمنی بیمار</a:t>
            </a:r>
            <a:br>
              <a:rPr lang="fa-IR" altLang="en-US" sz="2400" dirty="0" smtClean="0">
                <a:cs typeface="B Koodak" pitchFamily="2" charset="-78"/>
              </a:rPr>
            </a:br>
            <a:r>
              <a:rPr lang="fa-IR" altLang="en-US" sz="2400" dirty="0" smtClean="0">
                <a:cs typeface="B Koodak" pitchFamily="2" charset="-78"/>
              </a:rPr>
              <a:t>بیمارستان شهید بهشتی بندر انزلی</a:t>
            </a:r>
            <a:br>
              <a:rPr lang="fa-IR" altLang="en-US" sz="2400" dirty="0" smtClean="0">
                <a:cs typeface="B Koodak" pitchFamily="2" charset="-78"/>
              </a:rPr>
            </a:br>
            <a:r>
              <a:rPr lang="fa-IR" altLang="en-US" sz="2400" dirty="0" smtClean="0">
                <a:cs typeface="B Koodak" pitchFamily="2" charset="-78"/>
              </a:rPr>
              <a:t>فروردین1403</a:t>
            </a:r>
            <a:endParaRPr lang="en-US" altLang="en-US" sz="2400" dirty="0" smtClean="0">
              <a:cs typeface="B Koodak" pitchFamily="2" charset="-78"/>
            </a:endParaRPr>
          </a:p>
        </p:txBody>
      </p:sp>
      <p:sp>
        <p:nvSpPr>
          <p:cNvPr id="5123" name="Rectangle 3"/>
          <p:cNvSpPr>
            <a:spLocks noGrp="1" noChangeArrowheads="1"/>
          </p:cNvSpPr>
          <p:nvPr>
            <p:ph type="subTitle" idx="1"/>
          </p:nvPr>
        </p:nvSpPr>
        <p:spPr>
          <a:xfrm>
            <a:off x="395536" y="4941168"/>
            <a:ext cx="4319587" cy="1355725"/>
          </a:xfrm>
          <a:noFill/>
        </p:spPr>
        <p:txBody>
          <a:bodyPr/>
          <a:lstStyle/>
          <a:p>
            <a:pPr algn="ctr" eaLnBrk="1" hangingPunct="1"/>
            <a:r>
              <a:rPr lang="fa-IR" altLang="en-US" dirty="0" smtClean="0">
                <a:cs typeface="B Koodak" pitchFamily="2" charset="-78"/>
              </a:rPr>
              <a:t>طلعت غلامین</a:t>
            </a:r>
          </a:p>
          <a:p>
            <a:pPr algn="ctr" eaLnBrk="1" hangingPunct="1"/>
            <a:r>
              <a:rPr lang="fa-IR" altLang="en-US" dirty="0" smtClean="0">
                <a:cs typeface="B Koodak" pitchFamily="2" charset="-78"/>
              </a:rPr>
              <a:t>مرکز شهید بهشتی بندر انزلی</a:t>
            </a:r>
          </a:p>
          <a:p>
            <a:pPr algn="ctr" eaLnBrk="1" hangingPunct="1"/>
            <a:r>
              <a:rPr lang="fa-IR" altLang="en-US" dirty="0" smtClean="0">
                <a:cs typeface="B Koodak" pitchFamily="2" charset="-78"/>
              </a:rPr>
              <a:t>15مهر1402 </a:t>
            </a:r>
            <a:endParaRPr lang="en-US" altLang="en-US" dirty="0" smtClean="0">
              <a:cs typeface="B Koodak" pitchFamily="2" charset="-78"/>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76672"/>
            <a:ext cx="5688632" cy="584775"/>
          </a:xfrm>
          <a:prstGeom prst="rect">
            <a:avLst/>
          </a:prstGeom>
          <a:noFill/>
        </p:spPr>
        <p:txBody>
          <a:bodyPr wrap="square" rtlCol="0">
            <a:spAutoFit/>
          </a:bodyPr>
          <a:lstStyle/>
          <a:p>
            <a:r>
              <a:rPr lang="fa-IR" sz="3200" b="1" dirty="0" smtClean="0">
                <a:cs typeface="B Koodak" pitchFamily="2" charset="-78"/>
              </a:rPr>
              <a:t>به نام پرودگار بخشاینده مهربان </a:t>
            </a:r>
            <a:endParaRPr lang="en-US" sz="3200" b="1" dirty="0">
              <a:cs typeface="B Koodak" pitchFamily="2" charset="-78"/>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332656"/>
            <a:ext cx="4185593" cy="1728266"/>
          </a:xfrm>
        </p:spPr>
        <p:txBody>
          <a:bodyPr/>
          <a:lstStyle/>
          <a:p>
            <a:pPr algn="r"/>
            <a:r>
              <a:rPr lang="fa-IR" sz="1600" dirty="0" smtClean="0">
                <a:cs typeface="B Davat" pitchFamily="2" charset="-78"/>
              </a:rPr>
              <a:t>صبح روز4بهمن </a:t>
            </a:r>
            <a:r>
              <a:rPr lang="fa-IR" sz="1600" dirty="0">
                <a:cs typeface="B Davat" pitchFamily="2" charset="-78"/>
              </a:rPr>
              <a:t>ماه سال  جاری،مصادف با 24 ژانویه 4 بهمن ماه روز جهانی آموزش اقدامات زیر با حضور مسئولین بیمارستان و هماهنگی سوپروایزر آموزشی و آموزش سلامت مرکز انجام </a:t>
            </a:r>
            <a:r>
              <a:rPr lang="fa-IR" sz="1600" dirty="0" smtClean="0">
                <a:cs typeface="B Davat" pitchFamily="2" charset="-78"/>
              </a:rPr>
              <a:t>گرفت</a:t>
            </a:r>
            <a:r>
              <a:rPr lang="fa-IR" sz="1600" dirty="0">
                <a:cs typeface="B Davat" pitchFamily="2" charset="-78"/>
              </a:rPr>
              <a:t/>
            </a:r>
            <a:br>
              <a:rPr lang="fa-IR" sz="1600" dirty="0">
                <a:cs typeface="B Davat" pitchFamily="2" charset="-78"/>
              </a:rPr>
            </a:br>
            <a:endParaRPr lang="fa-IR" sz="1600" dirty="0">
              <a:cs typeface="B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7"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437112"/>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447697"/>
            <a:ext cx="305120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96053"/>
            <a:ext cx="3779912" cy="15121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7" y="2861176"/>
            <a:ext cx="5499474" cy="17470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0052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28" y="980728"/>
            <a:ext cx="8110538" cy="792162"/>
          </a:xfrm>
        </p:spPr>
        <p:txBody>
          <a:bodyPr/>
          <a:lstStyle/>
          <a:p>
            <a:pPr algn="r"/>
            <a:r>
              <a:rPr lang="fa-IR" sz="1800" dirty="0" smtClean="0">
                <a:cs typeface="2  Davat" pitchFamily="2" charset="-78"/>
              </a:rPr>
              <a:t>صبح روز </a:t>
            </a:r>
            <a:r>
              <a:rPr lang="fa-IR" sz="1800" dirty="0">
                <a:cs typeface="2  Davat" pitchFamily="2" charset="-78"/>
              </a:rPr>
              <a:t>دهم بهمن ماه سال جاری، جلسه موربیدیتی با حضوردکتر فلاح کرکان- ریاست بیمارستان و اعضاء در دفتر ریاست بیمارستان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یک پرونده با حضور پزشکان و مسئولین دخیل در پرونده ( ضمن ارائه توضیحات و اقدامات انجام شده ) مورد بررسی گرفت. چالشها و مشکلات شناسایی شد واقدامات اصلاحی جهت رفع نواقص در دستور کار قرار گرفت.</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128" y="4716016"/>
            <a:ext cx="3429000" cy="21419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06782"/>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2747828"/>
            <a:ext cx="3429000" cy="19860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3" y="3123973"/>
            <a:ext cx="2952328" cy="19697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0694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cs typeface="2  Davat" pitchFamily="2" charset="-78"/>
              </a:rPr>
              <a:t>بازدید مدیریتی  ایمنی بخش دیالیز</a:t>
            </a:r>
            <a:endParaRPr lang="fa-IR" sz="2400" dirty="0">
              <a:cs typeface="2  Davat" pitchFamily="2" charset="-78"/>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 y="263624"/>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840"/>
            <a:ext cx="4534810" cy="46805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8840"/>
            <a:ext cx="4544156" cy="48756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25343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cs typeface="2  Davat" pitchFamily="2" charset="-78"/>
              </a:rPr>
              <a:t>بازدید مدیریتی  ایمنی بخش داخلی </a:t>
            </a:r>
            <a:endParaRPr lang="fa-IR" sz="2400" dirty="0">
              <a:cs typeface="2  Davat" pitchFamily="2" charset="-78"/>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 y="4581128"/>
            <a:ext cx="4353329"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5" y="2295128"/>
            <a:ext cx="475435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 y="2295128"/>
            <a:ext cx="435332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5" y="4581128"/>
            <a:ext cx="4869161" cy="23323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9814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22"/>
            <a:ext cx="8110538" cy="792162"/>
          </a:xfrm>
        </p:spPr>
        <p:txBody>
          <a:bodyPr/>
          <a:lstStyle/>
          <a:p>
            <a:pPr algn="r"/>
            <a:r>
              <a:rPr lang="fa-IR" sz="1600" dirty="0" smtClean="0">
                <a:cs typeface="2  Davat" pitchFamily="2" charset="-78"/>
              </a:rPr>
              <a:t>صبح روز23 </a:t>
            </a:r>
            <a:r>
              <a:rPr lang="fa-IR" sz="1600" dirty="0">
                <a:cs typeface="2  Davat" pitchFamily="2" charset="-78"/>
              </a:rPr>
              <a:t>بهمن ماه، اعتباربخشی ادواری بیمارستان بندرانزلی توسط ارزیابان دانشگاه علوم پزشکی گیلان صورت گرفت.</a:t>
            </a:r>
            <a:br>
              <a:rPr lang="fa-IR" sz="1600" dirty="0">
                <a:cs typeface="2  Davat" pitchFamily="2" charset="-78"/>
              </a:rPr>
            </a:br>
            <a:r>
              <a:rPr lang="fa-IR" sz="1600" dirty="0">
                <a:cs typeface="2  Davat" pitchFamily="2" charset="-78"/>
              </a:rPr>
              <a:t/>
            </a:r>
            <a:br>
              <a:rPr lang="fa-IR" sz="1600" dirty="0">
                <a:cs typeface="2  Davat" pitchFamily="2" charset="-78"/>
              </a:rPr>
            </a:br>
            <a:r>
              <a:rPr lang="fa-IR" sz="1600" dirty="0">
                <a:cs typeface="2  Davat" pitchFamily="2" charset="-78"/>
              </a:rPr>
              <a:t>در ابتدا طی نشستی که در دفتر ریاست این مرکز و به منظور معارفه کارشناسان و مسئولین بیمارستان انجام شد، دکتر عرفانی- مدیریت بیمارستان ضمن خیرمقدم به بیان توضیحاتی در مورد بیمارستان پرداخت.</a:t>
            </a:r>
            <a:br>
              <a:rPr lang="fa-IR" sz="1600" dirty="0">
                <a:cs typeface="2  Davat" pitchFamily="2" charset="-78"/>
              </a:rPr>
            </a:br>
            <a:r>
              <a:rPr lang="fa-IR" sz="1600" dirty="0">
                <a:cs typeface="2  Davat" pitchFamily="2" charset="-78"/>
              </a:rPr>
              <a:t/>
            </a:r>
            <a:br>
              <a:rPr lang="fa-IR" sz="1600" dirty="0">
                <a:cs typeface="2  Davat" pitchFamily="2" charset="-78"/>
              </a:rPr>
            </a:br>
            <a:r>
              <a:rPr lang="fa-IR" sz="1600" dirty="0">
                <a:cs typeface="2  Davat" pitchFamily="2" charset="-78"/>
              </a:rPr>
              <a:t>ارزیابان به منظور بررسی فرایندهای کاری و میزان انطباق آن با استانداردهای اعتباربخشی در واحدهای مختلف بیمارستان حضور یافتند </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2469328"/>
            <a:ext cx="2300254" cy="22217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564902"/>
            <a:ext cx="2204864" cy="20675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4"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592711"/>
            <a:ext cx="2376264" cy="20070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092" y="459980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43" y="2564902"/>
            <a:ext cx="2668519" cy="2006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35181"/>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96752"/>
            <a:ext cx="8110538" cy="792162"/>
          </a:xfrm>
        </p:spPr>
        <p:txBody>
          <a:bodyPr/>
          <a:lstStyle/>
          <a:p>
            <a:pPr algn="r"/>
            <a:r>
              <a:rPr lang="fa-IR" sz="2000" dirty="0" smtClean="0">
                <a:cs typeface="2  Davat" pitchFamily="2" charset="-78"/>
              </a:rPr>
              <a:t>ظهر روز </a:t>
            </a:r>
            <a:r>
              <a:rPr lang="fa-IR" sz="2000" dirty="0">
                <a:cs typeface="2  Davat" pitchFamily="2" charset="-78"/>
              </a:rPr>
              <a:t>25 بهمن ماه سال جاری، جلسه مورتالیتی با حضور دکتر عرفانی- مدیریت بیمارستان و اعضاء در دفتر ریاست بیمارستان برگزار گردید.</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جلسه یک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3" y="3388621"/>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662" y="3191529"/>
            <a:ext cx="3905250" cy="17281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1795" y="4919719"/>
            <a:ext cx="3905250" cy="19382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391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412776"/>
            <a:ext cx="8110538" cy="792162"/>
          </a:xfrm>
        </p:spPr>
        <p:txBody>
          <a:bodyPr/>
          <a:lstStyle/>
          <a:p>
            <a:pPr algn="r"/>
            <a:r>
              <a:rPr lang="en-US" sz="2000" dirty="0" smtClean="0">
                <a:cs typeface="2  Davat" pitchFamily="2" charset="-78"/>
              </a:rPr>
              <a:t/>
            </a:r>
            <a:br>
              <a:rPr lang="en-US" sz="2000" dirty="0" smtClean="0">
                <a:cs typeface="2  Davat" pitchFamily="2" charset="-78"/>
              </a:rPr>
            </a:br>
            <a:r>
              <a:rPr lang="fa-IR" sz="2000" dirty="0" smtClean="0">
                <a:cs typeface="2  Davat" pitchFamily="2" charset="-78"/>
              </a:rPr>
              <a:t>جلسه ماهانه </a:t>
            </a:r>
            <a:r>
              <a:rPr lang="fa-IR" sz="2000" dirty="0">
                <a:cs typeface="2  Davat" pitchFamily="2" charset="-78"/>
              </a:rPr>
              <a:t>سر پرستاران</a:t>
            </a:r>
            <a:br>
              <a:rPr lang="fa-IR" sz="2000" dirty="0">
                <a:cs typeface="2  Davat" pitchFamily="2" charset="-78"/>
              </a:rPr>
            </a:br>
            <a:r>
              <a:rPr lang="fa-IR" sz="2000" dirty="0" smtClean="0">
                <a:cs typeface="2  Davat" pitchFamily="2" charset="-78"/>
              </a:rPr>
              <a:t>صبح روز </a:t>
            </a:r>
            <a:r>
              <a:rPr lang="fa-IR" sz="2000" dirty="0">
                <a:cs typeface="2  Davat" pitchFamily="2" charset="-78"/>
              </a:rPr>
              <a:t>25 بهمن سال1402، جلسه ماهیانه با حضور خانم زراندیان- مدیریت خدمات پرستاری، سوپروایزرین(ایمنی بیمار و آموزش) و سرپرستاران در دفتر ریاست این مرکز برگزار گردید.</a:t>
            </a:r>
            <a:br>
              <a:rPr lang="fa-IR" sz="2000" dirty="0">
                <a:cs typeface="2  Davat" pitchFamily="2" charset="-78"/>
              </a:rPr>
            </a:br>
            <a:r>
              <a:rPr lang="fa-IR" sz="2000" dirty="0">
                <a:cs typeface="2  Davat" pitchFamily="2" charset="-78"/>
              </a:rPr>
              <a:t>در این جلسه موارد زیر مطرح گردید:</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smtClean="0">
                <a:cs typeface="2  Davat" pitchFamily="2" charset="-78"/>
              </a:rPr>
              <a:t>-خطاهای درمانی</a:t>
            </a:r>
            <a:br>
              <a:rPr lang="fa-IR" sz="2000" dirty="0" smtClean="0">
                <a:cs typeface="2  Davat" pitchFamily="2" charset="-78"/>
              </a:rPr>
            </a:br>
            <a:r>
              <a:rPr lang="fa-IR" sz="2000" dirty="0" smtClean="0">
                <a:cs typeface="2  Davat" pitchFamily="2" charset="-78"/>
              </a:rPr>
              <a:t>-علل رخداد خطاها</a:t>
            </a:r>
            <a:br>
              <a:rPr lang="fa-IR" sz="2000" dirty="0" smtClean="0">
                <a:cs typeface="2  Davat" pitchFamily="2" charset="-78"/>
              </a:rPr>
            </a:br>
            <a:r>
              <a:rPr lang="fa-IR" sz="2000" dirty="0" smtClean="0">
                <a:cs typeface="2  Davat" pitchFamily="2" charset="-78"/>
              </a:rPr>
              <a:t>-انتقال ایمن بیماران</a:t>
            </a:r>
            <a:br>
              <a:rPr lang="fa-IR" sz="2000" dirty="0" smtClean="0">
                <a:cs typeface="2  Davat" pitchFamily="2" charset="-78"/>
              </a:rPr>
            </a:br>
            <a:r>
              <a:rPr lang="fa-IR" sz="2000" dirty="0" smtClean="0">
                <a:cs typeface="2  Davat" pitchFamily="2" charset="-78"/>
              </a:rPr>
              <a:t>-انتقال ایمن نمونه های بیماران</a:t>
            </a:r>
            <a:br>
              <a:rPr lang="fa-IR" sz="2000" dirty="0" smtClean="0">
                <a:cs typeface="2  Davat" pitchFamily="2" charset="-78"/>
              </a:rPr>
            </a:br>
            <a:endParaRPr lang="fa-IR" sz="2000" dirty="0">
              <a:cs typeface="2  Davat" pitchFamily="2" charset="-78"/>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7" y="1543238"/>
            <a:ext cx="5238750" cy="30439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8" y="4623823"/>
            <a:ext cx="46748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437112"/>
            <a:ext cx="4641648" cy="19812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20215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0768"/>
            <a:ext cx="8110538" cy="792162"/>
          </a:xfrm>
        </p:spPr>
        <p:txBody>
          <a:bodyPr/>
          <a:lstStyle/>
          <a:p>
            <a:pPr algn="r"/>
            <a:r>
              <a:rPr lang="fa-IR" sz="2000" dirty="0" smtClean="0">
                <a:cs typeface="2  Davat" pitchFamily="2" charset="-78"/>
              </a:rPr>
              <a:t>ظهرروز </a:t>
            </a:r>
            <a:r>
              <a:rPr lang="fa-IR" sz="2000" dirty="0">
                <a:cs typeface="2  Davat" pitchFamily="2" charset="-78"/>
              </a:rPr>
              <a:t>13 اسفند سال1402، جلسه آمادگی اورژانس برای چهارشنبه آخر سال با حضور دکتر عرفانی- مدیریت بیمارستان بندرانزلی و برخی مسئولین و سرپرستار بخش اورژانس در دفتر ریاست بیمارستان برگزار گردید.</a:t>
            </a:r>
            <a:br>
              <a:rPr lang="fa-IR" sz="2000" dirty="0">
                <a:cs typeface="2  Davat" pitchFamily="2" charset="-78"/>
              </a:rPr>
            </a:br>
            <a:r>
              <a:rPr lang="fa-IR" sz="2000" dirty="0">
                <a:cs typeface="2  Davat" pitchFamily="2" charset="-78"/>
              </a:rPr>
              <a:t>دراین جلسه به بررسی کمبودها و نیازهای دارو، لوازم و تجهیزات بخش اورژانس ، آمادگی آمبولانس ها جهت انتقال بیماران، برنامه حضور پزشکان مقیم و آنکال مربوطه( از جمله چشم، اورتوپدی، زنان و...) ، برنامه ریزی جهت پذیرش بیمار از سایر مراکز و... پرداخته شد.</a:t>
            </a:r>
            <a:br>
              <a:rPr lang="fa-IR" sz="2000" dirty="0">
                <a:cs typeface="2  Davat" pitchFamily="2" charset="-78"/>
              </a:rPr>
            </a:br>
            <a:r>
              <a:rPr lang="fa-IR" sz="2000" dirty="0">
                <a:cs typeface="2  Davat" pitchFamily="2" charset="-78"/>
              </a:rPr>
              <a:t>در پایان پس از بحث و بررسی توسط اعضاء، دستورات لازم جهت رفع کمبودها و مشکلات صادر گردید.</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501008"/>
            <a:ext cx="4322175" cy="33259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175" y="3501008"/>
            <a:ext cx="4824536" cy="33259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0770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504" y="653678"/>
            <a:ext cx="8110538" cy="792162"/>
          </a:xfrm>
        </p:spPr>
        <p:txBody>
          <a:bodyPr/>
          <a:lstStyle/>
          <a:p>
            <a:pPr algn="r"/>
            <a:r>
              <a:rPr lang="fa-IR" sz="1800" dirty="0" smtClean="0">
                <a:cs typeface="2  Davat" pitchFamily="2" charset="-78"/>
              </a:rPr>
              <a:t>صبح روز </a:t>
            </a:r>
            <a:r>
              <a:rPr lang="fa-IR" sz="1800" dirty="0">
                <a:cs typeface="2  Davat" pitchFamily="2" charset="-78"/>
              </a:rPr>
              <a:t>13 اسفند سال1402، جلسه اعتبار بخشی با حضور دکتر فلاح کرکان- رئیس بیمارستان بندرانزلی ، مسئولین درمانی و اداری در دفتر ریاست بیمارستان برگزار گردید.</a:t>
            </a:r>
            <a:br>
              <a:rPr lang="fa-IR" sz="1800" dirty="0">
                <a:cs typeface="2  Davat" pitchFamily="2" charset="-78"/>
              </a:rPr>
            </a:br>
            <a:r>
              <a:rPr lang="fa-IR" sz="1800" dirty="0">
                <a:cs typeface="2  Davat" pitchFamily="2" charset="-78"/>
              </a:rPr>
              <a:t>دکتر فلاح کرکان ضمن بیان نکاتی در مورد اعتبار بخشی آینده، به مشارکت هر چه بیشترهمه پرسنل بیمارستان با یکدیگر تاکید نمود.</a:t>
            </a:r>
            <a:br>
              <a:rPr lang="fa-IR" sz="1800" dirty="0">
                <a:cs typeface="2  Davat" pitchFamily="2" charset="-78"/>
              </a:rPr>
            </a:br>
            <a:r>
              <a:rPr lang="fa-IR" sz="1800" dirty="0">
                <a:cs typeface="2  Davat" pitchFamily="2" charset="-78"/>
              </a:rPr>
              <a:t> دراین جلسه خانم معینی- کارشناس بهبود کیفیت به بررسی نتیجه بازدید اخیراعتبار بخشی ادواری معاونت درمان دانشگاه پرداخت.همچنین سنجه های اعتباربخشی، نقاط قوت و ضعف مورد ارزیابی قرار گرفت و مصوبات لازم صادر گردید.</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476672"/>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2" y="4193155"/>
            <a:ext cx="4089764" cy="25556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4885" y="4283246"/>
            <a:ext cx="5138374" cy="24955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https://anzalih.gums.ac.ir/uploads/79/2024/Mar/03/IMG_9907.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29975"/>
            <a:ext cx="4211960" cy="226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8575" y="1929975"/>
            <a:ext cx="5237163" cy="23667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22181"/>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045" y="908720"/>
            <a:ext cx="4525634" cy="1556792"/>
          </a:xfrm>
        </p:spPr>
        <p:txBody>
          <a:bodyPr/>
          <a:lstStyle/>
          <a:p>
            <a:pPr algn="r"/>
            <a:r>
              <a:rPr lang="fa-IR" sz="1800" dirty="0" smtClean="0">
                <a:cs typeface="2  Davat" pitchFamily="2" charset="-78"/>
              </a:rPr>
              <a:t>ظهر </a:t>
            </a:r>
            <a:r>
              <a:rPr lang="fa-IR" sz="1800" dirty="0">
                <a:cs typeface="2  Davat" pitchFamily="2" charset="-78"/>
              </a:rPr>
              <a:t>امروز 15 اسفند ماه، جلسه ماهیانه تغذیه با حضور دکتر عرفانی- مدیریت بیمارستان و برخی مسئولین بیمارستان برگزار گردید.</a:t>
            </a:r>
            <a:br>
              <a:rPr lang="fa-IR" sz="1800" dirty="0">
                <a:cs typeface="2  Davat" pitchFamily="2" charset="-78"/>
              </a:rPr>
            </a:br>
            <a:r>
              <a:rPr lang="fa-IR" sz="1800" dirty="0">
                <a:cs typeface="2  Davat" pitchFamily="2" charset="-78"/>
              </a:rPr>
              <a:t>در این جلسه ضمن بررسی چالش ها و موانع جهت ارائه خدمات بهینه تغذیه ، موارد زیر مطرح گردید؛</a:t>
            </a:r>
            <a:br>
              <a:rPr lang="fa-IR" sz="1800" dirty="0">
                <a:cs typeface="2  Davat" pitchFamily="2" charset="-78"/>
              </a:rPr>
            </a:br>
            <a:r>
              <a:rPr lang="fa-IR" sz="1800" dirty="0" smtClean="0">
                <a:cs typeface="2  Davat" pitchFamily="2" charset="-78"/>
              </a:rPr>
              <a:t>-شناسایی صحیح بیماران با توجهبه رژیم غذایی ثبت شده </a:t>
            </a:r>
            <a:br>
              <a:rPr lang="fa-IR" sz="1800" dirty="0" smtClean="0">
                <a:cs typeface="2  Davat" pitchFamily="2" charset="-78"/>
              </a:rPr>
            </a:br>
            <a:r>
              <a:rPr lang="fa-IR" sz="1800" dirty="0" smtClean="0">
                <a:cs typeface="2  Davat" pitchFamily="2" charset="-78"/>
              </a:rPr>
              <a:t>-ثبت صحیح تغییرات رژیم غذایی در سامانه تغذیه بیماران </a:t>
            </a:r>
            <a:r>
              <a:rPr lang="fa-IR" sz="1800" dirty="0">
                <a:cs typeface="2  Davat" pitchFamily="2" charset="-78"/>
              </a:rPr>
              <a:t/>
            </a:r>
            <a:br>
              <a:rPr lang="fa-IR" sz="1800" dirty="0">
                <a:cs typeface="2  Davat" pitchFamily="2" charset="-78"/>
              </a:rPr>
            </a:br>
            <a:endParaRPr lang="en-US"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4611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anzalih.gums.ac.ir/uploads/79/2023/Aug/07/IMG_1871.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 y="2216260"/>
            <a:ext cx="468039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6" y="4572000"/>
            <a:ext cx="467047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077072"/>
            <a:ext cx="4359722" cy="27111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137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7" y="118119"/>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 y="4869160"/>
            <a:ext cx="3995936" cy="19888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856" y="4869160"/>
            <a:ext cx="5161208" cy="19888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8" y="2073702"/>
            <a:ext cx="4532559" cy="114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5214"/>
            <a:ext cx="4499992" cy="16743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9" y="2852936"/>
            <a:ext cx="4504791" cy="201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99792" y="118119"/>
            <a:ext cx="6184245" cy="2308324"/>
          </a:xfrm>
          <a:prstGeom prst="rect">
            <a:avLst/>
          </a:prstGeom>
        </p:spPr>
        <p:txBody>
          <a:bodyPr wrap="square">
            <a:spAutoFit/>
          </a:bodyPr>
          <a:lstStyle/>
          <a:p>
            <a:pPr lvl="0" algn="r"/>
            <a:r>
              <a:rPr lang="fa-IR" sz="1200" dirty="0">
                <a:solidFill>
                  <a:srgbClr val="FFFFFF"/>
                </a:solidFill>
                <a:latin typeface="Arial"/>
                <a:ea typeface="+mj-ea"/>
                <a:cs typeface="2  Davat" pitchFamily="2" charset="-78"/>
              </a:rPr>
              <a:t>به گزارش روابط عمومی بیمارستان شهید بهشتی بندرانزلی؛ صبح امروز ششم آذزماه سال جاری، مانور دور میزی مدیریت بحران( مانور فراخوان چارت </a:t>
            </a:r>
            <a:r>
              <a:rPr lang="en-US" sz="1200" dirty="0">
                <a:solidFill>
                  <a:srgbClr val="FFFFFF"/>
                </a:solidFill>
                <a:latin typeface="Arial"/>
                <a:ea typeface="+mj-ea"/>
                <a:cs typeface="2  Davat" pitchFamily="2" charset="-78"/>
              </a:rPr>
              <a:t>HICS)  </a:t>
            </a:r>
            <a:r>
              <a:rPr lang="fa-IR" sz="1200" dirty="0">
                <a:solidFill>
                  <a:srgbClr val="FFFFFF"/>
                </a:solidFill>
                <a:latin typeface="Arial"/>
                <a:ea typeface="+mj-ea"/>
                <a:cs typeface="2  Davat" pitchFamily="2" charset="-78"/>
              </a:rPr>
              <a:t>با حضور دکتر فلاح کرکان- رئیس بیمارستان، کارشناسان محترم مرکز مدیریت بحران و پدافند غیرعامل بیمارستان و اعضای چارت فرماندهی حادثه بیمارستان در دفتر ریاست مرکز برگزار گردید.</a:t>
            </a:r>
            <a:br>
              <a:rPr lang="fa-IR" sz="1200" dirty="0">
                <a:solidFill>
                  <a:srgbClr val="FFFFFF"/>
                </a:solidFill>
                <a:latin typeface="Arial"/>
                <a:ea typeface="+mj-ea"/>
                <a:cs typeface="2  Davat" pitchFamily="2" charset="-78"/>
              </a:rPr>
            </a:br>
            <a:r>
              <a:rPr lang="fa-IR" sz="1200" dirty="0">
                <a:solidFill>
                  <a:srgbClr val="FFFFFF"/>
                </a:solidFill>
                <a:latin typeface="Arial"/>
                <a:ea typeface="+mj-ea"/>
                <a:cs typeface="2  Davat" pitchFamily="2" charset="-78"/>
              </a:rPr>
              <a:t>در ابتدای جلسه دکتر فلاح کرکان هدف از برگزاری این مانور را ، راهکاری در شناسایی نقاط ضعف و قوت دانست تا با تجربه ای که دربحران های مشابه به دست آمده از میزان خسارت های احتمالی در بیمارستان تا حدی کاسته شود تا بتوان مطلوب ترین کمک از سوی بیمارستان انجام شود.</a:t>
            </a:r>
            <a:br>
              <a:rPr lang="fa-IR" sz="1200" dirty="0">
                <a:solidFill>
                  <a:srgbClr val="FFFFFF"/>
                </a:solidFill>
                <a:latin typeface="Arial"/>
                <a:ea typeface="+mj-ea"/>
                <a:cs typeface="2  Davat" pitchFamily="2" charset="-78"/>
              </a:rPr>
            </a:br>
            <a:r>
              <a:rPr lang="fa-IR" sz="1200" dirty="0">
                <a:solidFill>
                  <a:srgbClr val="FFFFFF"/>
                </a:solidFill>
                <a:latin typeface="Arial"/>
                <a:ea typeface="+mj-ea"/>
                <a:cs typeface="2  Davat" pitchFamily="2" charset="-78"/>
              </a:rPr>
              <a:t>همچنین خانم غلامین- دبیر کمیته پس از خوشامدگویی به حاضرین، توضیحاتی در خصوص هدف از انجام مانور دورمیزی ارائه داد و این نوع تمرین را ارزیابی توانمندی‌های افراد و همچنین کارکردهای متفاوت هر سیستم برشمرده و مانور دورمیزی را بستری برای اجرای مانور عملیاتی که در آن فضای پراسترس شبیه سازی شده و یک عملیات واقعی در فضای واقعی انجام می شود، ذکر نمود.</a:t>
            </a:r>
            <a:br>
              <a:rPr lang="fa-IR" sz="1200" dirty="0">
                <a:solidFill>
                  <a:srgbClr val="FFFFFF"/>
                </a:solidFill>
                <a:latin typeface="Arial"/>
                <a:ea typeface="+mj-ea"/>
                <a:cs typeface="2  Davat" pitchFamily="2" charset="-78"/>
              </a:rPr>
            </a:br>
            <a:r>
              <a:rPr lang="fa-IR" sz="1200" dirty="0">
                <a:solidFill>
                  <a:srgbClr val="FFFFFF"/>
                </a:solidFill>
                <a:latin typeface="Arial"/>
                <a:ea typeface="+mj-ea"/>
                <a:cs typeface="2  Davat" pitchFamily="2" charset="-78"/>
              </a:rPr>
              <a:t>درادامه، سناریوی بحران خارجی قرائت گردید. هر کدام از اعضای چارت وظایف خود را ذکر کردند، پس از آن کارشناسان حاظر در جلسه نقطه نظرات و پیشنهادات خود را ارائه نمودند.پس از بررسی مشکلات و چالش ها برنامه ریزی های لازم جهت انجام مانور عملیاتی صورت گرفت</a:t>
            </a:r>
          </a:p>
        </p:txBody>
      </p:sp>
    </p:spTree>
    <p:extLst>
      <p:ext uri="{BB962C8B-B14F-4D97-AF65-F5344CB8AC3E}">
        <p14:creationId xmlns:p14="http://schemas.microsoft.com/office/powerpoint/2010/main" val="1840033196"/>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9657" y="547191"/>
            <a:ext cx="5688632" cy="1077218"/>
          </a:xfrm>
          <a:prstGeom prst="rect">
            <a:avLst/>
          </a:prstGeom>
          <a:noFill/>
        </p:spPr>
        <p:txBody>
          <a:bodyPr wrap="square" rtlCol="0">
            <a:spAutoFit/>
          </a:bodyPr>
          <a:lstStyle/>
          <a:p>
            <a:pPr algn="r"/>
            <a:r>
              <a:rPr lang="fa-IR" sz="1600" dirty="0" smtClean="0">
                <a:cs typeface="2  Davat" pitchFamily="2" charset="-78"/>
              </a:rPr>
              <a:t>ظهر روز </a:t>
            </a:r>
            <a:r>
              <a:rPr lang="fa-IR" sz="1600" dirty="0">
                <a:cs typeface="2  Davat" pitchFamily="2" charset="-78"/>
              </a:rPr>
              <a:t>20 اسفند سال1402، جلسه ماهیانه با بخش های درمانی با حضور خانم زراندیان- مدیریت خدمات پرستاری و سرپرستاران بخش ها در دفتر ریاست این مرکز برگزار گردید.</a:t>
            </a:r>
          </a:p>
          <a:p>
            <a:pPr algn="r"/>
            <a:r>
              <a:rPr lang="fa-IR" sz="1600" dirty="0">
                <a:cs typeface="2  Davat" pitchFamily="2" charset="-78"/>
              </a:rPr>
              <a:t>در این جلسه به بررسی شیفت های نوروزی پرسنل در بخش ها و چالش ها و مشکلات پرداخته </a:t>
            </a:r>
            <a:endParaRPr lang="en-US" sz="1600" dirty="0" smtClean="0">
              <a:cs typeface="2  Davat" pitchFamily="2" charset="-78"/>
            </a:endParaRPr>
          </a:p>
          <a:p>
            <a:pPr algn="r"/>
            <a:r>
              <a:rPr lang="fa-IR" sz="1600" dirty="0" smtClean="0">
                <a:cs typeface="2  Davat" pitchFamily="2" charset="-78"/>
              </a:rPr>
              <a:t>شد نحوه چینش پرسنل با توجه به ایمنی بیماران در ایام تعطیلات ،اعزم ایمن بیماران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 y="2657329"/>
            <a:ext cx="5238750" cy="19177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660298"/>
            <a:ext cx="3995936" cy="21185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965" y="4542699"/>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578048"/>
            <a:ext cx="3332965"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964" y="4578048"/>
            <a:ext cx="2390039"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395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62" y="152956"/>
            <a:ext cx="8110538" cy="792162"/>
          </a:xfrm>
        </p:spPr>
        <p:txBody>
          <a:bodyPr/>
          <a:lstStyle/>
          <a:p>
            <a:pPr algn="r"/>
            <a:r>
              <a:rPr lang="fa-IR" sz="1800" dirty="0" smtClean="0">
                <a:cs typeface="2  Davat" pitchFamily="2" charset="-78"/>
              </a:rPr>
              <a:t/>
            </a:r>
            <a:br>
              <a:rPr lang="fa-IR" sz="1800" dirty="0" smtClean="0">
                <a:cs typeface="2  Davat" pitchFamily="2" charset="-78"/>
              </a:rPr>
            </a:br>
            <a:r>
              <a:rPr lang="fa-IR" sz="1800" dirty="0" smtClean="0">
                <a:cs typeface="2  Davat" pitchFamily="2" charset="-78"/>
              </a:rPr>
              <a:t>صبح روز20 </a:t>
            </a:r>
            <a:r>
              <a:rPr lang="fa-IR" sz="1800" dirty="0">
                <a:cs typeface="2  Davat" pitchFamily="2" charset="-78"/>
              </a:rPr>
              <a:t>اسفند ماه سال جاری، بازدید مدیریت ایمنی با حضور دکتر عرفانی- مدیریت بیمارستان و تیم اجرایی از بخش های اطفال و تاسیسات انجام شد.</a:t>
            </a:r>
            <a:br>
              <a:rPr lang="fa-IR" sz="1800" dirty="0">
                <a:cs typeface="2  Davat" pitchFamily="2" charset="-78"/>
              </a:rPr>
            </a:br>
            <a:r>
              <a:rPr lang="fa-IR" sz="1800" dirty="0">
                <a:cs typeface="2  Davat" pitchFamily="2" charset="-78"/>
              </a:rPr>
              <a:t>در این بازدید به بررسی مشکلات و چالش ها در بخش های مربوطه پرداخته شد</a:t>
            </a:r>
            <a:br>
              <a:rPr lang="fa-IR" sz="1800" dirty="0">
                <a:cs typeface="2  Davat" pitchFamily="2" charset="-78"/>
              </a:rPr>
            </a:br>
            <a:endParaRPr lang="fa-IR" sz="1800" dirty="0">
              <a:cs typeface="2  Dava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 y="-2405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2" y="1707040"/>
            <a:ext cx="3764110" cy="19823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610277"/>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3698531"/>
            <a:ext cx="38884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707039"/>
            <a:ext cx="3995936" cy="19823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7" y="3689403"/>
            <a:ext cx="2727009"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019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 y="4725144"/>
            <a:ext cx="8110538" cy="792162"/>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505"/>
            <a:ext cx="9144000" cy="6739487"/>
          </a:xfrm>
        </p:spPr>
      </p:pic>
      <p:sp>
        <p:nvSpPr>
          <p:cNvPr id="5" name="TextBox 4"/>
          <p:cNvSpPr txBox="1"/>
          <p:nvPr/>
        </p:nvSpPr>
        <p:spPr>
          <a:xfrm>
            <a:off x="683568" y="5373216"/>
            <a:ext cx="2376264" cy="369332"/>
          </a:xfrm>
          <a:prstGeom prst="rect">
            <a:avLst/>
          </a:prstGeom>
          <a:noFill/>
        </p:spPr>
        <p:txBody>
          <a:bodyPr wrap="square" rtlCol="0">
            <a:spAutoFit/>
          </a:bodyPr>
          <a:lstStyle/>
          <a:p>
            <a:pPr algn="ctr"/>
            <a:r>
              <a:rPr lang="fa-IR" smtClean="0">
                <a:cs typeface="B Koodak" pitchFamily="2" charset="-78"/>
              </a:rPr>
              <a:t>فروردین 1403</a:t>
            </a:r>
            <a:endParaRPr lang="en-US" dirty="0">
              <a:cs typeface="B Koodak"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18" y="260648"/>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8451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50" y="476672"/>
            <a:ext cx="8110538" cy="1656184"/>
          </a:xfrm>
        </p:spPr>
        <p:txBody>
          <a:bodyPr/>
          <a:lstStyle/>
          <a:p>
            <a:pPr algn="r" rtl="1">
              <a:lnSpc>
                <a:spcPct val="107000"/>
              </a:lnSpc>
              <a:spcAft>
                <a:spcPts val="800"/>
              </a:spcAft>
            </a:pPr>
            <a:r>
              <a:rPr lang="fa-IR" sz="1800" dirty="0">
                <a:latin typeface="Calibri"/>
                <a:cs typeface="2  Davat" pitchFamily="2" charset="-78"/>
              </a:rPr>
              <a:t>به گزارش روابط عمومی بیمارستان شهید بهشتی بندرانزلی؛ صبح امروز 23 آذرماه سال جاری،جلسه </a:t>
            </a:r>
            <a:r>
              <a:rPr lang="fa-IR" sz="1800" dirty="0" smtClean="0">
                <a:latin typeface="Calibri"/>
                <a:cs typeface="2  Davat" pitchFamily="2" charset="-78"/>
              </a:rPr>
              <a:t>تحلیل ریشه ای کد24 </a:t>
            </a:r>
            <a:r>
              <a:rPr lang="fa-IR" sz="1800" dirty="0">
                <a:latin typeface="Calibri"/>
                <a:cs typeface="2  Davat" pitchFamily="2" charset="-78"/>
              </a:rPr>
              <a:t>اتاق عمل با حضوردکتر فلاح کرکان-ریاست بیمارستان و اعضاء در </a:t>
            </a:r>
            <a:r>
              <a:rPr lang="fa-IR" sz="1800" dirty="0" smtClean="0">
                <a:latin typeface="Calibri"/>
                <a:cs typeface="2  Davat" pitchFamily="2" charset="-78"/>
              </a:rPr>
              <a:t>دفترمدیریت بیمارستان </a:t>
            </a:r>
            <a:r>
              <a:rPr lang="fa-IR" sz="1800" dirty="0">
                <a:latin typeface="Calibri"/>
                <a:cs typeface="2  Davat" pitchFamily="2" charset="-78"/>
              </a:rPr>
              <a:t>برگزار گردید.</a:t>
            </a:r>
            <a:br>
              <a:rPr lang="fa-IR" sz="1800" dirty="0">
                <a:latin typeface="Calibri"/>
                <a:cs typeface="2  Davat" pitchFamily="2" charset="-78"/>
              </a:rPr>
            </a:br>
            <a:r>
              <a:rPr lang="fa-IR" sz="1800" dirty="0">
                <a:latin typeface="Calibri"/>
                <a:cs typeface="2  Davat" pitchFamily="2" charset="-78"/>
              </a:rPr>
              <a:t/>
            </a:r>
            <a:br>
              <a:rPr lang="fa-IR" sz="1800" dirty="0">
                <a:latin typeface="Calibri"/>
                <a:cs typeface="2  Davat" pitchFamily="2" charset="-78"/>
              </a:rPr>
            </a:br>
            <a:r>
              <a:rPr lang="fa-IR" sz="1800" dirty="0" smtClean="0">
                <a:latin typeface="Calibri"/>
                <a:cs typeface="2  Davat" pitchFamily="2" charset="-78"/>
              </a:rPr>
              <a:t/>
            </a:r>
            <a:br>
              <a:rPr lang="fa-IR" sz="1800" dirty="0" smtClean="0">
                <a:latin typeface="Calibri"/>
                <a:cs typeface="2  Davat" pitchFamily="2" charset="-78"/>
              </a:rPr>
            </a:br>
            <a:endParaRPr lang="fa-IR" sz="1800" dirty="0">
              <a:effectLst/>
              <a:latin typeface="Calibri"/>
              <a:cs typeface="2  Davat"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8" y="2708920"/>
            <a:ext cx="5238750" cy="41490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398" y="2259760"/>
            <a:ext cx="387060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572000"/>
            <a:ext cx="406794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521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80728"/>
            <a:ext cx="8110538" cy="792162"/>
          </a:xfrm>
        </p:spPr>
        <p:txBody>
          <a:bodyPr/>
          <a:lstStyle/>
          <a:p>
            <a:pPr algn="r"/>
            <a:r>
              <a:rPr lang="fa-IR" sz="2000" dirty="0">
                <a:cs typeface="2  Davat" pitchFamily="2" charset="-78"/>
              </a:rPr>
              <a:t>به گزارش روابط عمومی بیمارستان شهید بهشتی بندرانزلی؛ ظهر امروز جلسه ماهانه دارو وتجهیزات با حضور دکترعرفانی- مدیریت بیمارستان و اعضاء در دفتر ریاست این مرکز برگزار گردید.</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جلسه به بررسی مواردی از جمله تجهیزات </a:t>
            </a:r>
            <a:r>
              <a:rPr lang="fa-IR" sz="2000" dirty="0" smtClean="0">
                <a:cs typeface="2  Davat" pitchFamily="2" charset="-78"/>
              </a:rPr>
              <a:t>وسیستم ذخیره  برق های </a:t>
            </a:r>
            <a:r>
              <a:rPr lang="fa-IR" sz="2000" dirty="0">
                <a:cs typeface="2  Davat" pitchFamily="2" charset="-78"/>
              </a:rPr>
              <a:t>نیازمند به سرویس، کمبودهای مربوط به بخش های بالینی، نحوه اجرای تلفیق دارویی در بخش ها و... پرداخته شد.پس از بحث و تبادل نظر توسط اعضاء، برنامه ریزی های لازم جهت حل مشکلات با اولویت انجام گرفت</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8" y="4365104"/>
            <a:ext cx="395719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636911"/>
            <a:ext cx="3992600" cy="18451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410559"/>
            <a:ext cx="514806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9" y="2556109"/>
            <a:ext cx="5238750" cy="18722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17640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09" y="1124744"/>
            <a:ext cx="8110538" cy="792162"/>
          </a:xfrm>
        </p:spPr>
        <p:txBody>
          <a:bodyPr/>
          <a:lstStyle/>
          <a:p>
            <a:pPr algn="r"/>
            <a:r>
              <a:rPr lang="fa-IR" sz="1800" dirty="0">
                <a:cs typeface="2  Davat" pitchFamily="2" charset="-78"/>
              </a:rPr>
              <a:t>ه گزارش روابط عمومی بیمارستان شهید بهشتی بندرانزلی؛ ظهر امروز30 آذر سال جاری، دومین کارگاه" تریاژ استارت" با حضور خانم زراندیان- مدیریت خدمات پرستاری و برخی پرسنل بخش های جراحی مردان و زنان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کارگاه خانم ها غلامین- </a:t>
            </a:r>
            <a:r>
              <a:rPr lang="fa-IR" sz="1800" dirty="0" smtClean="0">
                <a:cs typeface="2  Davat" pitchFamily="2" charset="-78"/>
              </a:rPr>
              <a:t>کارشناس ایمنی </a:t>
            </a:r>
            <a:r>
              <a:rPr lang="fa-IR" sz="1800" dirty="0">
                <a:cs typeface="2  Davat" pitchFamily="2" charset="-78"/>
              </a:rPr>
              <a:t>بیمارو کاظمی-سوپروایزر آموزشی به شرح موارد زیر پرداختند: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1-نحوه اجرای الگوریتم </a:t>
            </a:r>
            <a:r>
              <a:rPr lang="fa-IR" sz="1800" dirty="0" smtClean="0">
                <a:cs typeface="2  Davat" pitchFamily="2" charset="-78"/>
              </a:rPr>
              <a:t>تریاژ استارت و جامپ استارت</a:t>
            </a:r>
            <a:r>
              <a:rPr lang="en-US" sz="1800" dirty="0">
                <a:cs typeface="2  Davat" pitchFamily="2" charset="-78"/>
              </a:rPr>
              <a:t/>
            </a:r>
            <a:br>
              <a:rPr lang="en-US" sz="1800" dirty="0">
                <a:cs typeface="2  Davat" pitchFamily="2" charset="-78"/>
              </a:rPr>
            </a:br>
            <a:r>
              <a:rPr lang="fa-IR" sz="1800" dirty="0" smtClean="0">
                <a:cs typeface="2  Davat" pitchFamily="2" charset="-78"/>
              </a:rPr>
              <a:t>2-نحوه </a:t>
            </a:r>
            <a:r>
              <a:rPr lang="fa-IR" sz="1800" dirty="0">
                <a:cs typeface="2  Davat" pitchFamily="2" charset="-78"/>
              </a:rPr>
              <a:t>استفاده از رنگبندی تریاژ</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3- آزمون عملی به همراه سناریو از پرسنل حاضر</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442798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541943"/>
            <a:ext cx="491100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7012"/>
            <a:ext cx="421196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286000"/>
            <a:ext cx="487959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3114"/>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39" y="980728"/>
            <a:ext cx="6382346" cy="792162"/>
          </a:xfrm>
        </p:spPr>
        <p:txBody>
          <a:bodyPr/>
          <a:lstStyle/>
          <a:p>
            <a:pPr algn="r"/>
            <a:r>
              <a:rPr lang="fa-IR" sz="1800" dirty="0" smtClean="0">
                <a:cs typeface="2  Davat" pitchFamily="2" charset="-78"/>
              </a:rPr>
              <a:t>صبح روز </a:t>
            </a:r>
            <a:r>
              <a:rPr lang="fa-IR" sz="1800" dirty="0">
                <a:cs typeface="2  Davat" pitchFamily="2" charset="-78"/>
              </a:rPr>
              <a:t>14دی ماه سال  جاری، آزمون هموویژیلانس بصورت حضوری در بیمارستان بندرانزلی انجام 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آزمون که با حضورخانم کاظمی- سوپروایز آموزشی بیمارستان </a:t>
            </a:r>
            <a:r>
              <a:rPr lang="fa-IR" sz="1800" dirty="0" smtClean="0">
                <a:cs typeface="2  Davat" pitchFamily="2" charset="-78"/>
              </a:rPr>
              <a:t> خانم غلامین مسئول هموویژیلانس و </a:t>
            </a:r>
            <a:r>
              <a:rPr lang="fa-IR" sz="1800" dirty="0">
                <a:cs typeface="2  Davat" pitchFamily="2" charset="-78"/>
              </a:rPr>
              <a:t>خانم ها دکتر تجلی وسیری- کارشناسان سازمان انتقال خون برگزار شد، تعداد 65 نفر از پرسنل پرستاری و آزمایشگاه شرکت داشتند</a:t>
            </a:r>
            <a:endParaRPr lang="en-US" sz="1800" dirty="0">
              <a:cs typeface="2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128505"/>
            <a:ext cx="4499992" cy="26986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5300"/>
            <a:ext cx="3004808" cy="20032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09235"/>
            <a:ext cx="4644008" cy="27487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9479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749" y="1700808"/>
            <a:ext cx="5837497" cy="504056"/>
          </a:xfrm>
        </p:spPr>
        <p:txBody>
          <a:bodyPr/>
          <a:lstStyle/>
          <a:p>
            <a:pPr algn="r"/>
            <a:r>
              <a:rPr lang="fa-IR" sz="1800" dirty="0" smtClean="0">
                <a:cs typeface="2  Davat" pitchFamily="2" charset="-78"/>
              </a:rPr>
              <a:t>جلسه ماهیانه سرپرستاران</a:t>
            </a:r>
            <a:br>
              <a:rPr lang="fa-IR" sz="1800" dirty="0" smtClean="0">
                <a:cs typeface="2  Davat" pitchFamily="2" charset="-78"/>
              </a:rPr>
            </a:br>
            <a:r>
              <a:rPr lang="fa-IR" sz="1800" dirty="0" smtClean="0">
                <a:cs typeface="2  Davat" pitchFamily="2" charset="-78"/>
              </a:rPr>
              <a:t>به </a:t>
            </a:r>
            <a:r>
              <a:rPr lang="fa-IR" sz="1800" dirty="0">
                <a:cs typeface="2  Davat" pitchFamily="2" charset="-78"/>
              </a:rPr>
              <a:t>گزارش روابط عمومی بیمارستان شهید بهشتی بندرانزلی؛ ظهر امروز 13 دی ماه سال جاری، جلسه ماهیانه بخش ها با حضورخانم زراندیان- مدیریت خدمات پرستاری، کارشناس ایمنی و سوپر وایزر آموزشی و سرپرستاران در دفتر ریاست این مرکز برگزار گردید.</a:t>
            </a:r>
            <a:br>
              <a:rPr lang="fa-IR" sz="1800" dirty="0">
                <a:cs typeface="2  Davat" pitchFamily="2" charset="-78"/>
              </a:rPr>
            </a:br>
            <a:r>
              <a:rPr lang="fa-IR" sz="1800" dirty="0">
                <a:cs typeface="2  Davat" pitchFamily="2" charset="-78"/>
              </a:rPr>
              <a:t>در این جلسه خانم غلامین- کارشناس ایمنی بیمار به بیان توضیحاتی درباره شاخص های ایمنی، خوداظهاری و بازخوردها، دستورات تخلیه، برنامه ماهیانه بحران و... پرداخت.</a:t>
            </a:r>
            <a:br>
              <a:rPr lang="fa-IR" sz="1800" dirty="0">
                <a:cs typeface="2  Davat" pitchFamily="2" charset="-78"/>
              </a:rPr>
            </a:br>
            <a:endParaRPr lang="fa-IR"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88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4685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110538" cy="792162"/>
          </a:xfrm>
        </p:spPr>
        <p:txBody>
          <a:bodyPr/>
          <a:lstStyle/>
          <a:p>
            <a:pPr algn="r"/>
            <a:r>
              <a:rPr lang="fa-IR" sz="2000" dirty="0">
                <a:cs typeface="2  Davat" pitchFamily="2" charset="-78"/>
              </a:rPr>
              <a:t>بازدید میدانی از بخش </a:t>
            </a:r>
            <a:r>
              <a:rPr lang="fa-IR" sz="2000" dirty="0" smtClean="0">
                <a:cs typeface="2  Davat" pitchFamily="2" charset="-78"/>
              </a:rPr>
              <a:t>اطفال</a:t>
            </a:r>
            <a:r>
              <a:rPr lang="fa-IR" sz="2000" dirty="0">
                <a:cs typeface="2  Davat" pitchFamily="2" charset="-78"/>
              </a:rPr>
              <a:t/>
            </a:r>
            <a:br>
              <a:rPr lang="fa-IR" sz="2000" dirty="0">
                <a:cs typeface="2  Davat" pitchFamily="2" charset="-78"/>
              </a:rPr>
            </a:br>
            <a:r>
              <a:rPr lang="fa-IR" sz="2000" dirty="0">
                <a:cs typeface="2  Davat" pitchFamily="2" charset="-78"/>
              </a:rPr>
              <a:t>به گزارش روابط عمومی بیمارستان شهید بهشتی بندرانزلی؛ ظهر امروز </a:t>
            </a:r>
            <a:r>
              <a:rPr lang="fa-IR" sz="2000" dirty="0" smtClean="0">
                <a:cs typeface="2  Davat" pitchFamily="2" charset="-78"/>
              </a:rPr>
              <a:t>27دی ماه با </a:t>
            </a:r>
            <a:r>
              <a:rPr lang="fa-IR" sz="2000" dirty="0">
                <a:cs typeface="2  Davat" pitchFamily="2" charset="-78"/>
              </a:rPr>
              <a:t>حضور خانم زرادیان-مدیریت خدمات پرستاری بازدید نظارتی از بخش اطفال انجام گرفت.</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بازدید که باهمراهی کارشناس ایمنی ، </a:t>
            </a:r>
            <a:r>
              <a:rPr lang="fa-IR" sz="2000" dirty="0" smtClean="0">
                <a:cs typeface="2  Davat" pitchFamily="2" charset="-78"/>
              </a:rPr>
              <a:t>سوپروایزر آموزشی صورت </a:t>
            </a:r>
            <a:r>
              <a:rPr lang="fa-IR" sz="2000" dirty="0">
                <a:cs typeface="2  Davat" pitchFamily="2" charset="-78"/>
              </a:rPr>
              <a:t>گرفت به بررسی مشکلات و چالش ها در این بخش پرداخته شد</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8906"/>
            <a:ext cx="4716016" cy="23458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845" y="4528906"/>
            <a:ext cx="442798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 y="226595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399"/>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422" y="311220"/>
            <a:ext cx="6155978" cy="2149457"/>
          </a:xfrm>
        </p:spPr>
        <p:txBody>
          <a:bodyPr/>
          <a:lstStyle/>
          <a:p>
            <a:pPr algn="r"/>
            <a:r>
              <a:rPr lang="fa-IR" sz="1800" dirty="0" smtClean="0">
                <a:cs typeface="2  Davat" pitchFamily="2" charset="-78"/>
              </a:rPr>
              <a:t>ظهر روزسوم </a:t>
            </a:r>
            <a:r>
              <a:rPr lang="fa-IR" sz="1800" dirty="0">
                <a:cs typeface="2  Davat" pitchFamily="2" charset="-78"/>
              </a:rPr>
              <a:t>بهمن ماه سال جاری، کمیته ماهیانه انتقال خون با حضور دکتر عرفانی- مدیریت بیمارستان و اعضاء در دفتر مدیریت این مرکز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خانم دروی پور- مسئول بانک خون بیمارستان بندرانزلی، گزارشاتی درباره بازخورد بازدیدانجام شده توسط کارشناسان سازمان انتقال خون را ارائه نمود.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همچنین با حضور خانم شیری پور- مسئول انتقال خون شهرستان بندرانزلی ، به بررسی چالش ها و مشکلات مربوط به فرآیندهای خونی پرداخته شد و مصوبات لازم نیز صادر گردید</a:t>
            </a:r>
            <a:endParaRPr lang="en-US" sz="1800" dirty="0">
              <a:cs typeface="2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7"/>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2" y="4580593"/>
            <a:ext cx="467758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4" y="2294593"/>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819267"/>
            <a:ext cx="4499992" cy="20473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8083"/>
      </p:ext>
    </p:extLst>
  </p:cSld>
  <p:clrMapOvr>
    <a:masterClrMapping/>
  </p:clrMapOvr>
  <p:transition>
    <p:wipe dir="r"/>
  </p:transition>
</p:sld>
</file>

<file path=ppt/theme/theme1.xml><?xml version="1.0" encoding="utf-8"?>
<a:theme xmlns:a="http://schemas.openxmlformats.org/drawingml/2006/main" name="circles">
  <a:themeElements>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circ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rcles 1">
        <a:dk1>
          <a:srgbClr val="005A58"/>
        </a:dk1>
        <a:lt1>
          <a:srgbClr val="FFFFFF"/>
        </a:lt1>
        <a:dk2>
          <a:srgbClr val="008080"/>
        </a:dk2>
        <a:lt2>
          <a:srgbClr val="FFFFCD"/>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2"/>
        </a:folHlink>
      </a:clrScheme>
      <a:clrMap bg1="dk2" tx1="lt1" bg2="dk1" tx2="lt2" accent1="accent1" accent2="accent2" accent3="accent3" accent4="accent4" accent5="accent5" accent6="accent6" hlink="hlink" folHlink="folHlink"/>
    </a:extraClrScheme>
    <a:extraClrScheme>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circles 3">
        <a:dk1>
          <a:srgbClr val="000000"/>
        </a:dk1>
        <a:lt1>
          <a:srgbClr val="FFDBA6"/>
        </a:lt1>
        <a:dk2>
          <a:srgbClr val="FFFFFF"/>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circles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circles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circles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3989</TotalTime>
  <Words>494</Words>
  <Application>Microsoft Office PowerPoint</Application>
  <PresentationFormat>On-screen Show (4:3)</PresentationFormat>
  <Paragraphs>29</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circles</vt:lpstr>
      <vt:lpstr>گزارش عملکرد کارشناس هماهنگ کننده ایمنی بیمار بیمارستان شهید بهشتی بندر انزلی فروردین1403</vt:lpstr>
      <vt:lpstr>PowerPoint Presentation</vt:lpstr>
      <vt:lpstr>به گزارش روابط عمومی بیمارستان شهید بهشتی بندرانزلی؛ صبح امروز 23 آذرماه سال جاری،جلسه تحلیل ریشه ای کد24 اتاق عمل با حضوردکتر فلاح کرکان-ریاست بیمارستان و اعضاء در دفترمدیریت بیمارستان برگزار گردید.   </vt:lpstr>
      <vt:lpstr>به گزارش روابط عمومی بیمارستان شهید بهشتی بندرانزلی؛ ظهر امروز جلسه ماهانه دارو وتجهیزات با حضور دکترعرفانی- مدیریت بیمارستان و اعضاء در دفتر ریاست این مرکز برگزار گردید.  در این جلسه به بررسی مواردی از جمله تجهیزات وسیستم ذخیره  برق های نیازمند به سرویس، کمبودهای مربوط به بخش های بالینی، نحوه اجرای تلفیق دارویی در بخش ها و... پرداخته شد.پس از بحث و تبادل نظر توسط اعضاء، برنامه ریزی های لازم جهت حل مشکلات با اولویت انجام گرفت</vt:lpstr>
      <vt:lpstr>ه گزارش روابط عمومی بیمارستان شهید بهشتی بندرانزلی؛ ظهر امروز30 آذر سال جاری، دومین کارگاه" تریاژ استارت" با حضور خانم زراندیان- مدیریت خدمات پرستاری و برخی پرسنل بخش های جراحی مردان و زنان برگزار گردید.  در این کارگاه خانم ها غلامین- کارشناس ایمنی بیمارو کاظمی-سوپروایزر آموزشی به شرح موارد زیر پرداختند:  1-نحوه اجرای الگوریتم تریاژ استارت و جامپ استارت 2-نحوه استفاده از رنگبندی تریاژ  3- آزمون عملی به همراه سناریو از پرسنل حاضر</vt:lpstr>
      <vt:lpstr>صبح روز 14دی ماه سال  جاری، آزمون هموویژیلانس بصورت حضوری در بیمارستان بندرانزلی انجام گرفت.  در این آزمون که با حضورخانم کاظمی- سوپروایز آموزشی بیمارستان  خانم غلامین مسئول هموویژیلانس و خانم ها دکتر تجلی وسیری- کارشناسان سازمان انتقال خون برگزار شد، تعداد 65 نفر از پرسنل پرستاری و آزمایشگاه شرکت داشتند</vt:lpstr>
      <vt:lpstr>جلسه ماهیانه سرپرستاران به گزارش روابط عمومی بیمارستان شهید بهشتی بندرانزلی؛ ظهر امروز 13 دی ماه سال جاری، جلسه ماهیانه بخش ها با حضورخانم زراندیان- مدیریت خدمات پرستاری، کارشناس ایمنی و سوپر وایزر آموزشی و سرپرستاران در دفتر ریاست این مرکز برگزار گردید. در این جلسه خانم غلامین- کارشناس ایمنی بیمار به بیان توضیحاتی درباره شاخص های ایمنی، خوداظهاری و بازخوردها، دستورات تخلیه، برنامه ماهیانه بحران و... پرداخت. </vt:lpstr>
      <vt:lpstr>بازدید میدانی از بخش اطفال به گزارش روابط عمومی بیمارستان شهید بهشتی بندرانزلی؛ ظهر امروز 27دی ماه با حضور خانم زرادیان-مدیریت خدمات پرستاری بازدید نظارتی از بخش اطفال انجام گرفت.  در این بازدید که باهمراهی کارشناس ایمنی ، سوپروایزر آموزشی صورت گرفت به بررسی مشکلات و چالش ها در این بخش پرداخته شد</vt:lpstr>
      <vt:lpstr>ظهر روزسوم بهمن ماه سال جاری، کمیته ماهیانه انتقال خون با حضور دکتر عرفانی- مدیریت بیمارستان و اعضاء در دفتر مدیریت این مرکز برگزار گردید.  در این جلسه خانم دروی پور- مسئول بانک خون بیمارستان بندرانزلی، گزارشاتی درباره بازخورد بازدیدانجام شده توسط کارشناسان سازمان انتقال خون را ارائه نمود.  همچنین با حضور خانم شیری پور- مسئول انتقال خون شهرستان بندرانزلی ، به بررسی چالش ها و مشکلات مربوط به فرآیندهای خونی پرداخته شد و مصوبات لازم نیز صادر گردید</vt:lpstr>
      <vt:lpstr>صبح روز4بهمن ماه سال  جاری،مصادف با 24 ژانویه 4 بهمن ماه روز جهانی آموزش اقدامات زیر با حضور مسئولین بیمارستان و هماهنگی سوپروایزر آموزشی و آموزش سلامت مرکز انجام گرفت </vt:lpstr>
      <vt:lpstr>صبح روز دهم بهمن ماه سال جاری، جلسه موربیدیتی با حضوردکتر فلاح کرکان- ریاست بیمارستان و اعضاء در دفتر ریاست بیمارستان برگزار گردید.  در این جلسه یک پرونده با حضور پزشکان و مسئولین دخیل در پرونده ( ضمن ارائه توضیحات و اقدامات انجام شده ) مورد بررسی گرفت. چالشها و مشکلات شناسایی شد واقدامات اصلاحی جهت رفع نواقص در دستور کار قرار گرفت.</vt:lpstr>
      <vt:lpstr>بازدید مدیریتی  ایمنی بخش دیالیز</vt:lpstr>
      <vt:lpstr>بازدید مدیریتی  ایمنی بخش داخلی </vt:lpstr>
      <vt:lpstr>صبح روز23 بهمن ماه، اعتباربخشی ادواری بیمارستان بندرانزلی توسط ارزیابان دانشگاه علوم پزشکی گیلان صورت گرفت.  در ابتدا طی نشستی که در دفتر ریاست این مرکز و به منظور معارفه کارشناسان و مسئولین بیمارستان انجام شد، دکتر عرفانی- مدیریت بیمارستان ضمن خیرمقدم به بیان توضیحاتی در مورد بیمارستان پرداخت.  ارزیابان به منظور بررسی فرایندهای کاری و میزان انطباق آن با استانداردهای اعتباربخشی در واحدهای مختلف بیمارستان حضور یافتند </vt:lpstr>
      <vt:lpstr>ظهر روز 25 بهمن ماه سال جاری، جلسه مورتالیتی با حضور دکتر عرفانی- مدیریت بیمارستان و اعضاء در دفتر ریاست بیمارستان برگزار گردید.  در این جلسه یک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vt:lpstr>
      <vt:lpstr> جلسه ماهانه سر پرستاران صبح روز 25 بهمن سال1402، جلسه ماهیانه با حضور خانم زراندیان- مدیریت خدمات پرستاری، سوپروایزرین(ایمنی بیمار و آموزش) و سرپرستاران در دفتر ریاست این مرکز برگزار گردید. در این جلسه موارد زیر مطرح گردید:  -خطاهای درمانی -علل رخداد خطاها -انتقال ایمن بیماران -انتقال ایمن نمونه های بیماران </vt:lpstr>
      <vt:lpstr>ظهرروز 13 اسفند سال1402، جلسه آمادگی اورژانس برای چهارشنبه آخر سال با حضور دکتر عرفانی- مدیریت بیمارستان بندرانزلی و برخی مسئولین و سرپرستار بخش اورژانس در دفتر ریاست بیمارستان برگزار گردید. دراین جلسه به بررسی کمبودها و نیازهای دارو، لوازم و تجهیزات بخش اورژانس ، آمادگی آمبولانس ها جهت انتقال بیماران، برنامه حضور پزشکان مقیم و آنکال مربوطه( از جمله چشم، اورتوپدی، زنان و...) ، برنامه ریزی جهت پذیرش بیمار از سایر مراکز و... پرداخته شد. در پایان پس از بحث و بررسی توسط اعضاء، دستورات لازم جهت رفع کمبودها و مشکلات صادر گردید.</vt:lpstr>
      <vt:lpstr>صبح روز 13 اسفند سال1402، جلسه اعتبار بخشی با حضور دکتر فلاح کرکان- رئیس بیمارستان بندرانزلی ، مسئولین درمانی و اداری در دفتر ریاست بیمارستان برگزار گردید. دکتر فلاح کرکان ضمن بیان نکاتی در مورد اعتبار بخشی آینده، به مشارکت هر چه بیشترهمه پرسنل بیمارستان با یکدیگر تاکید نمود.  دراین جلسه خانم معینی- کارشناس بهبود کیفیت به بررسی نتیجه بازدید اخیراعتبار بخشی ادواری معاونت درمان دانشگاه پرداخت.همچنین سنجه های اعتباربخشی، نقاط قوت و ضعف مورد ارزیابی قرار گرفت و مصوبات لازم صادر گردید.</vt:lpstr>
      <vt:lpstr>ظهر امروز 15 اسفند ماه، جلسه ماهیانه تغذیه با حضور دکتر عرفانی- مدیریت بیمارستان و برخی مسئولین بیمارستان برگزار گردید. در این جلسه ضمن بررسی چالش ها و موانع جهت ارائه خدمات بهینه تغذیه ، موارد زیر مطرح گردید؛ -شناسایی صحیح بیماران با توجهبه رژیم غذایی ثبت شده  -ثبت صحیح تغییرات رژیم غذایی در سامانه تغذیه بیماران  </vt:lpstr>
      <vt:lpstr>PowerPoint Presentation</vt:lpstr>
      <vt:lpstr> صبح روز20 اسفند ماه سال جاری، بازدید مدیریت ایمنی با حضور دکتر عرفانی- مدیریت بیمارستان و تیم اجرایی از بخش های اطفال و تاسیسات انجام شد. در این بازدید به بررسی مشکلات و چالش ها در بخش های مربوطه پرداخته شد </vt:lpstr>
      <vt:lpstr>PowerPoint Presentation</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Circles Purple template</dc:title>
  <dc:creator>Presentation Magazine</dc:creator>
  <cp:lastModifiedBy>Gholamin</cp:lastModifiedBy>
  <cp:revision>237</cp:revision>
  <dcterms:created xsi:type="dcterms:W3CDTF">2005-04-26T09:52:17Z</dcterms:created>
  <dcterms:modified xsi:type="dcterms:W3CDTF">2025-01-20T06:20:33Z</dcterms:modified>
</cp:coreProperties>
</file>